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6" r:id="rId3"/>
    <p:sldId id="569" r:id="rId4"/>
    <p:sldId id="540" r:id="rId5"/>
    <p:sldId id="262" r:id="rId6"/>
    <p:sldId id="485" r:id="rId7"/>
    <p:sldId id="418" r:id="rId8"/>
    <p:sldId id="571" r:id="rId9"/>
    <p:sldId id="501" r:id="rId10"/>
    <p:sldId id="548" r:id="rId11"/>
    <p:sldId id="550" r:id="rId12"/>
    <p:sldId id="552" r:id="rId13"/>
    <p:sldId id="556" r:id="rId14"/>
    <p:sldId id="564" r:id="rId15"/>
  </p:sldIdLst>
  <p:sldSz cx="9144000" cy="6858000" type="screen4x3"/>
  <p:notesSz cx="7010400" cy="9236075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20" autoAdjust="0"/>
  </p:normalViewPr>
  <p:slideViewPr>
    <p:cSldViewPr>
      <p:cViewPr>
        <p:scale>
          <a:sx n="94" d="100"/>
          <a:sy n="94" d="100"/>
        </p:scale>
        <p:origin x="-20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75D56-1190-4DE0-8A43-293AABF3F9AD}" type="doc">
      <dgm:prSet loTypeId="urn:microsoft.com/office/officeart/2005/8/layout/radial1" loCatId="relationship" qsTypeId="urn:microsoft.com/office/officeart/2005/8/quickstyle/simple1#1" qsCatId="simple" csTypeId="urn:microsoft.com/office/officeart/2005/8/colors/accent1_2#3" csCatId="accent1" phldr="1"/>
      <dgm:spPr/>
    </dgm:pt>
    <dgm:pt modelId="{6CF9559D-BE18-4192-A06E-AA92D07E1E96}">
      <dgm:prSet custT="1"/>
      <dgm:spPr>
        <a:pattFill prst="pct90">
          <a:fgClr>
            <a:schemeClr val="tx2">
              <a:lumMod val="50000"/>
            </a:schemeClr>
          </a:fgClr>
          <a:bgClr>
            <a:schemeClr val="bg1"/>
          </a:bgClr>
        </a:pattFill>
        <a:effectLst>
          <a:glow rad="228600">
            <a:srgbClr val="666633">
              <a:alpha val="57000"/>
            </a:srgbClr>
          </a:glo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Individuals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and Families</a:t>
          </a:r>
        </a:p>
      </dgm:t>
    </dgm:pt>
    <dgm:pt modelId="{F3A246A3-3BAA-4FC8-9B03-E1A00C079950}" type="parTrans" cxnId="{65B87249-00B7-4828-AC18-184BC3EDC9F6}">
      <dgm:prSet/>
      <dgm:spPr/>
      <dgm:t>
        <a:bodyPr/>
        <a:lstStyle/>
        <a:p>
          <a:endParaRPr lang="en-US"/>
        </a:p>
      </dgm:t>
    </dgm:pt>
    <dgm:pt modelId="{94D29B66-AC09-4D79-AFA6-58D6048D4498}" type="sibTrans" cxnId="{65B87249-00B7-4828-AC18-184BC3EDC9F6}">
      <dgm:prSet/>
      <dgm:spPr/>
      <dgm:t>
        <a:bodyPr/>
        <a:lstStyle/>
        <a:p>
          <a:endParaRPr lang="en-US"/>
        </a:p>
      </dgm:t>
    </dgm:pt>
    <dgm:pt modelId="{18C6C68E-2860-48C4-9573-1E24340813A1}">
      <dgm:prSet custT="1"/>
      <dgm:spPr>
        <a:solidFill>
          <a:srgbClr val="D26900"/>
        </a:solidFill>
        <a:effectLst>
          <a:glow rad="101600">
            <a:srgbClr val="666633"/>
          </a:glow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HOME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↑ Permanent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Housing</a:t>
          </a:r>
        </a:p>
      </dgm:t>
    </dgm:pt>
    <dgm:pt modelId="{F9110D8B-9621-42F5-93BB-64FAF31930C4}" type="parTrans" cxnId="{D706AD46-CF54-4092-9592-16343B4E08E5}">
      <dgm:prSet/>
      <dgm:spPr/>
      <dgm:t>
        <a:bodyPr/>
        <a:lstStyle/>
        <a:p>
          <a:endParaRPr lang="en-US"/>
        </a:p>
      </dgm:t>
    </dgm:pt>
    <dgm:pt modelId="{65E2D9C3-9C2A-453F-95AD-5F4DAE480E4B}" type="sibTrans" cxnId="{D706AD46-CF54-4092-9592-16343B4E08E5}">
      <dgm:prSet/>
      <dgm:spPr/>
      <dgm:t>
        <a:bodyPr/>
        <a:lstStyle/>
        <a:p>
          <a:endParaRPr lang="en-US"/>
        </a:p>
      </dgm:t>
    </dgm:pt>
    <dgm:pt modelId="{C9D82B91-C88B-4C65-9FD2-97CE53CF5993}">
      <dgm:prSet custT="1"/>
      <dgm:spPr>
        <a:solidFill>
          <a:srgbClr val="CC9900"/>
        </a:solidFill>
        <a:effectLst>
          <a:glow rad="101600">
            <a:srgbClr val="666633">
              <a:alpha val="90000"/>
            </a:srgbClr>
          </a:glow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COMMUNITY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↑ Peer/Family/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Recovery Network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Supports</a:t>
          </a:r>
        </a:p>
      </dgm:t>
    </dgm:pt>
    <dgm:pt modelId="{042E99C3-4B2C-43C0-AB48-5E75A26E11F7}" type="parTrans" cxnId="{E826B9A7-D94A-4C42-9C58-AE4684B07111}">
      <dgm:prSet/>
      <dgm:spPr/>
      <dgm:t>
        <a:bodyPr/>
        <a:lstStyle/>
        <a:p>
          <a:endParaRPr lang="en-US"/>
        </a:p>
      </dgm:t>
    </dgm:pt>
    <dgm:pt modelId="{6F9DD66F-65DF-4D97-B4BC-6C09BD91F6E9}" type="sibTrans" cxnId="{E826B9A7-D94A-4C42-9C58-AE4684B07111}">
      <dgm:prSet/>
      <dgm:spPr/>
      <dgm:t>
        <a:bodyPr/>
        <a:lstStyle/>
        <a:p>
          <a:endParaRPr lang="en-US"/>
        </a:p>
      </dgm:t>
    </dgm:pt>
    <dgm:pt modelId="{F5FA884F-6B86-4E47-B193-18599BC753B3}">
      <dgm:prSet custT="1"/>
      <dgm:spPr>
        <a:solidFill>
          <a:srgbClr val="993300"/>
        </a:solidFill>
        <a:effectLst>
          <a:glow rad="101600">
            <a:srgbClr val="666633"/>
          </a:glo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PURPOSE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↑ Employment/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Education</a:t>
          </a:r>
        </a:p>
      </dgm:t>
    </dgm:pt>
    <dgm:pt modelId="{C0834ED6-BBB6-4193-9B2F-F87673681E8D}" type="parTrans" cxnId="{1A00F041-F32F-4E75-AA72-62DF491D38EF}">
      <dgm:prSet/>
      <dgm:spPr/>
      <dgm:t>
        <a:bodyPr/>
        <a:lstStyle/>
        <a:p>
          <a:endParaRPr lang="en-US"/>
        </a:p>
      </dgm:t>
    </dgm:pt>
    <dgm:pt modelId="{80BCF412-2D51-4148-A062-983E343C3192}" type="sibTrans" cxnId="{1A00F041-F32F-4E75-AA72-62DF491D38EF}">
      <dgm:prSet/>
      <dgm:spPr/>
      <dgm:t>
        <a:bodyPr/>
        <a:lstStyle/>
        <a:p>
          <a:endParaRPr lang="en-US"/>
        </a:p>
      </dgm:t>
    </dgm:pt>
    <dgm:pt modelId="{66686C2E-408B-4CBB-9874-D9F84E9F4A7E}">
      <dgm:prSet custT="1"/>
      <dgm:spPr>
        <a:solidFill>
          <a:schemeClr val="bg2">
            <a:lumMod val="50000"/>
          </a:schemeClr>
        </a:solidFill>
        <a:effectLst>
          <a:glow rad="101600">
            <a:srgbClr val="666633"/>
          </a:glo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HEALTH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↑ Recovery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Health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Wellness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82C130A-555D-45F1-AF4B-0151DC93FA39}" type="parTrans" cxnId="{46A39738-E952-4DCF-996E-32095F246692}">
      <dgm:prSet/>
      <dgm:spPr/>
      <dgm:t>
        <a:bodyPr/>
        <a:lstStyle/>
        <a:p>
          <a:endParaRPr lang="en-US"/>
        </a:p>
      </dgm:t>
    </dgm:pt>
    <dgm:pt modelId="{739AE5B2-E3FD-4DAE-9ADE-D5FFAACEFE3F}" type="sibTrans" cxnId="{46A39738-E952-4DCF-996E-32095F246692}">
      <dgm:prSet/>
      <dgm:spPr/>
      <dgm:t>
        <a:bodyPr/>
        <a:lstStyle/>
        <a:p>
          <a:endParaRPr lang="en-US"/>
        </a:p>
      </dgm:t>
    </dgm:pt>
    <dgm:pt modelId="{80EC1E94-7538-45F5-B987-B974B3CFA2B7}" type="pres">
      <dgm:prSet presAssocID="{17875D56-1190-4DE0-8A43-293AABF3F9A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DEACD1-00D8-458F-9B62-A86B43769D8C}" type="pres">
      <dgm:prSet presAssocID="{6CF9559D-BE18-4192-A06E-AA92D07E1E96}" presName="centerShape" presStyleLbl="node0" presStyleIdx="0" presStyleCnt="1" custScaleX="132093" custScaleY="109645"/>
      <dgm:spPr/>
      <dgm:t>
        <a:bodyPr/>
        <a:lstStyle/>
        <a:p>
          <a:endParaRPr lang="en-US"/>
        </a:p>
      </dgm:t>
    </dgm:pt>
    <dgm:pt modelId="{E5D53D81-9B7A-478D-A72C-4C4C6A7A9535}" type="pres">
      <dgm:prSet presAssocID="{F9110D8B-9621-42F5-93BB-64FAF31930C4}" presName="Name9" presStyleLbl="parChTrans1D2" presStyleIdx="0" presStyleCnt="4"/>
      <dgm:spPr/>
      <dgm:t>
        <a:bodyPr/>
        <a:lstStyle/>
        <a:p>
          <a:endParaRPr lang="en-US"/>
        </a:p>
      </dgm:t>
    </dgm:pt>
    <dgm:pt modelId="{C294794E-7C33-42BE-A46B-422C226A6B17}" type="pres">
      <dgm:prSet presAssocID="{F9110D8B-9621-42F5-93BB-64FAF31930C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E27F31F-21FF-4728-9292-B3AC19E38D4B}" type="pres">
      <dgm:prSet presAssocID="{18C6C68E-2860-48C4-9573-1E24340813A1}" presName="node" presStyleLbl="node1" presStyleIdx="0" presStyleCnt="4" custScaleX="159400" custScaleY="101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E5AE0-5553-4ECB-9B6A-BD600D8DBFC9}" type="pres">
      <dgm:prSet presAssocID="{042E99C3-4B2C-43C0-AB48-5E75A26E11F7}" presName="Name9" presStyleLbl="parChTrans1D2" presStyleIdx="1" presStyleCnt="4"/>
      <dgm:spPr/>
      <dgm:t>
        <a:bodyPr/>
        <a:lstStyle/>
        <a:p>
          <a:endParaRPr lang="en-US"/>
        </a:p>
      </dgm:t>
    </dgm:pt>
    <dgm:pt modelId="{2746DE8B-B97D-45A9-910A-B271F1B58FC8}" type="pres">
      <dgm:prSet presAssocID="{042E99C3-4B2C-43C0-AB48-5E75A26E11F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506A718-5205-41E1-AC69-4681A9400AC0}" type="pres">
      <dgm:prSet presAssocID="{C9D82B91-C88B-4C65-9FD2-97CE53CF5993}" presName="node" presStyleLbl="node1" presStyleIdx="1" presStyleCnt="4" custScaleX="156556" custRadScaleRad="136355" custRadScaleInc="-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2172B-0372-4B44-9F45-40CADC1B6180}" type="pres">
      <dgm:prSet presAssocID="{C0834ED6-BBB6-4193-9B2F-F87673681E8D}" presName="Name9" presStyleLbl="parChTrans1D2" presStyleIdx="2" presStyleCnt="4"/>
      <dgm:spPr/>
      <dgm:t>
        <a:bodyPr/>
        <a:lstStyle/>
        <a:p>
          <a:endParaRPr lang="en-US"/>
        </a:p>
      </dgm:t>
    </dgm:pt>
    <dgm:pt modelId="{A774F2D6-C252-4577-8412-0AFD21A2C2A6}" type="pres">
      <dgm:prSet presAssocID="{C0834ED6-BBB6-4193-9B2F-F87673681E8D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2A598EE-AEED-4A95-B2AE-115C802854F1}" type="pres">
      <dgm:prSet presAssocID="{F5FA884F-6B86-4E47-B193-18599BC753B3}" presName="node" presStyleLbl="node1" presStyleIdx="2" presStyleCnt="4" custScaleX="174701" custScaleY="96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A5AC0-E0AC-4D2A-9588-D5FEF5226B45}" type="pres">
      <dgm:prSet presAssocID="{C82C130A-555D-45F1-AF4B-0151DC93FA39}" presName="Name9" presStyleLbl="parChTrans1D2" presStyleIdx="3" presStyleCnt="4"/>
      <dgm:spPr/>
      <dgm:t>
        <a:bodyPr/>
        <a:lstStyle/>
        <a:p>
          <a:endParaRPr lang="en-US"/>
        </a:p>
      </dgm:t>
    </dgm:pt>
    <dgm:pt modelId="{29AE52BF-0B17-4F7F-A12C-9E6EF4385A95}" type="pres">
      <dgm:prSet presAssocID="{C82C130A-555D-45F1-AF4B-0151DC93FA3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264E858-D039-4093-996A-B88E173C9609}" type="pres">
      <dgm:prSet presAssocID="{66686C2E-408B-4CBB-9874-D9F84E9F4A7E}" presName="node" presStyleLbl="node1" presStyleIdx="3" presStyleCnt="4" custScaleX="167521" custScaleY="98641" custRadScaleRad="133216" custRadScaleInc="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73CE47-9C2B-4AC5-BE62-2FF478E60811}" type="presOf" srcId="{F9110D8B-9621-42F5-93BB-64FAF31930C4}" destId="{C294794E-7C33-42BE-A46B-422C226A6B17}" srcOrd="1" destOrd="0" presId="urn:microsoft.com/office/officeart/2005/8/layout/radial1"/>
    <dgm:cxn modelId="{D706AD46-CF54-4092-9592-16343B4E08E5}" srcId="{6CF9559D-BE18-4192-A06E-AA92D07E1E96}" destId="{18C6C68E-2860-48C4-9573-1E24340813A1}" srcOrd="0" destOrd="0" parTransId="{F9110D8B-9621-42F5-93BB-64FAF31930C4}" sibTransId="{65E2D9C3-9C2A-453F-95AD-5F4DAE480E4B}"/>
    <dgm:cxn modelId="{4CA1400C-4272-4ED8-B9D7-0F616ECCD5F9}" type="presOf" srcId="{C0834ED6-BBB6-4193-9B2F-F87673681E8D}" destId="{A774F2D6-C252-4577-8412-0AFD21A2C2A6}" srcOrd="1" destOrd="0" presId="urn:microsoft.com/office/officeart/2005/8/layout/radial1"/>
    <dgm:cxn modelId="{10E37946-40E0-4A0D-9AE4-4ACF4478E452}" type="presOf" srcId="{6CF9559D-BE18-4192-A06E-AA92D07E1E96}" destId="{9DDEACD1-00D8-458F-9B62-A86B43769D8C}" srcOrd="0" destOrd="0" presId="urn:microsoft.com/office/officeart/2005/8/layout/radial1"/>
    <dgm:cxn modelId="{3DAE7B2E-4F21-4505-842B-559A7302C37D}" type="presOf" srcId="{C82C130A-555D-45F1-AF4B-0151DC93FA39}" destId="{29AE52BF-0B17-4F7F-A12C-9E6EF4385A95}" srcOrd="1" destOrd="0" presId="urn:microsoft.com/office/officeart/2005/8/layout/radial1"/>
    <dgm:cxn modelId="{0FDBE4E8-4845-4EF9-AEEF-446DFD5C9493}" type="presOf" srcId="{66686C2E-408B-4CBB-9874-D9F84E9F4A7E}" destId="{3264E858-D039-4093-996A-B88E173C9609}" srcOrd="0" destOrd="0" presId="urn:microsoft.com/office/officeart/2005/8/layout/radial1"/>
    <dgm:cxn modelId="{67E1AB19-3723-40AE-860C-5005E2FA4290}" type="presOf" srcId="{042E99C3-4B2C-43C0-AB48-5E75A26E11F7}" destId="{FB5E5AE0-5553-4ECB-9B6A-BD600D8DBFC9}" srcOrd="0" destOrd="0" presId="urn:microsoft.com/office/officeart/2005/8/layout/radial1"/>
    <dgm:cxn modelId="{46A39738-E952-4DCF-996E-32095F246692}" srcId="{6CF9559D-BE18-4192-A06E-AA92D07E1E96}" destId="{66686C2E-408B-4CBB-9874-D9F84E9F4A7E}" srcOrd="3" destOrd="0" parTransId="{C82C130A-555D-45F1-AF4B-0151DC93FA39}" sibTransId="{739AE5B2-E3FD-4DAE-9ADE-D5FFAACEFE3F}"/>
    <dgm:cxn modelId="{329A953A-FE17-4E77-A26C-7F7842FB3B2D}" type="presOf" srcId="{C0834ED6-BBB6-4193-9B2F-F87673681E8D}" destId="{F2B2172B-0372-4B44-9F45-40CADC1B6180}" srcOrd="0" destOrd="0" presId="urn:microsoft.com/office/officeart/2005/8/layout/radial1"/>
    <dgm:cxn modelId="{34A2E447-D562-46FC-87CD-55373F99F309}" type="presOf" srcId="{17875D56-1190-4DE0-8A43-293AABF3F9AD}" destId="{80EC1E94-7538-45F5-B987-B974B3CFA2B7}" srcOrd="0" destOrd="0" presId="urn:microsoft.com/office/officeart/2005/8/layout/radial1"/>
    <dgm:cxn modelId="{1A00F041-F32F-4E75-AA72-62DF491D38EF}" srcId="{6CF9559D-BE18-4192-A06E-AA92D07E1E96}" destId="{F5FA884F-6B86-4E47-B193-18599BC753B3}" srcOrd="2" destOrd="0" parTransId="{C0834ED6-BBB6-4193-9B2F-F87673681E8D}" sibTransId="{80BCF412-2D51-4148-A062-983E343C3192}"/>
    <dgm:cxn modelId="{0E96FF85-8938-483D-B23B-F2D4FBE1D3C2}" type="presOf" srcId="{18C6C68E-2860-48C4-9573-1E24340813A1}" destId="{8E27F31F-21FF-4728-9292-B3AC19E38D4B}" srcOrd="0" destOrd="0" presId="urn:microsoft.com/office/officeart/2005/8/layout/radial1"/>
    <dgm:cxn modelId="{E826B9A7-D94A-4C42-9C58-AE4684B07111}" srcId="{6CF9559D-BE18-4192-A06E-AA92D07E1E96}" destId="{C9D82B91-C88B-4C65-9FD2-97CE53CF5993}" srcOrd="1" destOrd="0" parTransId="{042E99C3-4B2C-43C0-AB48-5E75A26E11F7}" sibTransId="{6F9DD66F-65DF-4D97-B4BC-6C09BD91F6E9}"/>
    <dgm:cxn modelId="{29E4C8BD-0F21-4F83-9763-72E6F9211207}" type="presOf" srcId="{C9D82B91-C88B-4C65-9FD2-97CE53CF5993}" destId="{6506A718-5205-41E1-AC69-4681A9400AC0}" srcOrd="0" destOrd="0" presId="urn:microsoft.com/office/officeart/2005/8/layout/radial1"/>
    <dgm:cxn modelId="{65B87249-00B7-4828-AC18-184BC3EDC9F6}" srcId="{17875D56-1190-4DE0-8A43-293AABF3F9AD}" destId="{6CF9559D-BE18-4192-A06E-AA92D07E1E96}" srcOrd="0" destOrd="0" parTransId="{F3A246A3-3BAA-4FC8-9B03-E1A00C079950}" sibTransId="{94D29B66-AC09-4D79-AFA6-58D6048D4498}"/>
    <dgm:cxn modelId="{5C451089-ACDA-47C7-8093-124B6163CAD6}" type="presOf" srcId="{F9110D8B-9621-42F5-93BB-64FAF31930C4}" destId="{E5D53D81-9B7A-478D-A72C-4C4C6A7A9535}" srcOrd="0" destOrd="0" presId="urn:microsoft.com/office/officeart/2005/8/layout/radial1"/>
    <dgm:cxn modelId="{4239ACFC-D71D-4054-996D-044161AD77AC}" type="presOf" srcId="{042E99C3-4B2C-43C0-AB48-5E75A26E11F7}" destId="{2746DE8B-B97D-45A9-910A-B271F1B58FC8}" srcOrd="1" destOrd="0" presId="urn:microsoft.com/office/officeart/2005/8/layout/radial1"/>
    <dgm:cxn modelId="{8AB2C93A-0E45-4D17-8547-6E901FDF3391}" type="presOf" srcId="{C82C130A-555D-45F1-AF4B-0151DC93FA39}" destId="{6E7A5AC0-E0AC-4D2A-9588-D5FEF5226B45}" srcOrd="0" destOrd="0" presId="urn:microsoft.com/office/officeart/2005/8/layout/radial1"/>
    <dgm:cxn modelId="{2AB9BE90-5AFF-40A4-8868-2D760CC02FD6}" type="presOf" srcId="{F5FA884F-6B86-4E47-B193-18599BC753B3}" destId="{B2A598EE-AEED-4A95-B2AE-115C802854F1}" srcOrd="0" destOrd="0" presId="urn:microsoft.com/office/officeart/2005/8/layout/radial1"/>
    <dgm:cxn modelId="{C71D58D8-A2C9-4229-872A-643721BED721}" type="presParOf" srcId="{80EC1E94-7538-45F5-B987-B974B3CFA2B7}" destId="{9DDEACD1-00D8-458F-9B62-A86B43769D8C}" srcOrd="0" destOrd="0" presId="urn:microsoft.com/office/officeart/2005/8/layout/radial1"/>
    <dgm:cxn modelId="{A23202D6-BE4B-4BCF-8B0E-E58698490050}" type="presParOf" srcId="{80EC1E94-7538-45F5-B987-B974B3CFA2B7}" destId="{E5D53D81-9B7A-478D-A72C-4C4C6A7A9535}" srcOrd="1" destOrd="0" presId="urn:microsoft.com/office/officeart/2005/8/layout/radial1"/>
    <dgm:cxn modelId="{693C99A0-DA4E-44DC-A670-AC7CC120B9A6}" type="presParOf" srcId="{E5D53D81-9B7A-478D-A72C-4C4C6A7A9535}" destId="{C294794E-7C33-42BE-A46B-422C226A6B17}" srcOrd="0" destOrd="0" presId="urn:microsoft.com/office/officeart/2005/8/layout/radial1"/>
    <dgm:cxn modelId="{E7236FC3-F938-4D5E-8039-085DE0F272B5}" type="presParOf" srcId="{80EC1E94-7538-45F5-B987-B974B3CFA2B7}" destId="{8E27F31F-21FF-4728-9292-B3AC19E38D4B}" srcOrd="2" destOrd="0" presId="urn:microsoft.com/office/officeart/2005/8/layout/radial1"/>
    <dgm:cxn modelId="{F88573E9-62CD-4891-8994-B6CAB5F082AB}" type="presParOf" srcId="{80EC1E94-7538-45F5-B987-B974B3CFA2B7}" destId="{FB5E5AE0-5553-4ECB-9B6A-BD600D8DBFC9}" srcOrd="3" destOrd="0" presId="urn:microsoft.com/office/officeart/2005/8/layout/radial1"/>
    <dgm:cxn modelId="{4C743177-57EA-4E07-BC64-109CEA732F23}" type="presParOf" srcId="{FB5E5AE0-5553-4ECB-9B6A-BD600D8DBFC9}" destId="{2746DE8B-B97D-45A9-910A-B271F1B58FC8}" srcOrd="0" destOrd="0" presId="urn:microsoft.com/office/officeart/2005/8/layout/radial1"/>
    <dgm:cxn modelId="{56FF503B-19EB-4E8E-8F94-7B03DCF612EF}" type="presParOf" srcId="{80EC1E94-7538-45F5-B987-B974B3CFA2B7}" destId="{6506A718-5205-41E1-AC69-4681A9400AC0}" srcOrd="4" destOrd="0" presId="urn:microsoft.com/office/officeart/2005/8/layout/radial1"/>
    <dgm:cxn modelId="{65931D10-D336-4C8D-939E-20A3C5E195E7}" type="presParOf" srcId="{80EC1E94-7538-45F5-B987-B974B3CFA2B7}" destId="{F2B2172B-0372-4B44-9F45-40CADC1B6180}" srcOrd="5" destOrd="0" presId="urn:microsoft.com/office/officeart/2005/8/layout/radial1"/>
    <dgm:cxn modelId="{2A33E1E6-9E21-4278-8DB3-D22CECEDC46D}" type="presParOf" srcId="{F2B2172B-0372-4B44-9F45-40CADC1B6180}" destId="{A774F2D6-C252-4577-8412-0AFD21A2C2A6}" srcOrd="0" destOrd="0" presId="urn:microsoft.com/office/officeart/2005/8/layout/radial1"/>
    <dgm:cxn modelId="{984B750E-5FB9-41C7-BB98-699D818B6766}" type="presParOf" srcId="{80EC1E94-7538-45F5-B987-B974B3CFA2B7}" destId="{B2A598EE-AEED-4A95-B2AE-115C802854F1}" srcOrd="6" destOrd="0" presId="urn:microsoft.com/office/officeart/2005/8/layout/radial1"/>
    <dgm:cxn modelId="{C071E180-ECD6-4565-A687-66D40DED064F}" type="presParOf" srcId="{80EC1E94-7538-45F5-B987-B974B3CFA2B7}" destId="{6E7A5AC0-E0AC-4D2A-9588-D5FEF5226B45}" srcOrd="7" destOrd="0" presId="urn:microsoft.com/office/officeart/2005/8/layout/radial1"/>
    <dgm:cxn modelId="{2875626B-BDD2-4AA5-B252-DF9A14D13FBD}" type="presParOf" srcId="{6E7A5AC0-E0AC-4D2A-9588-D5FEF5226B45}" destId="{29AE52BF-0B17-4F7F-A12C-9E6EF4385A95}" srcOrd="0" destOrd="0" presId="urn:microsoft.com/office/officeart/2005/8/layout/radial1"/>
    <dgm:cxn modelId="{B1341ABE-2D61-4FE6-8EFA-89A8E21DA4FA}" type="presParOf" srcId="{80EC1E94-7538-45F5-B987-B974B3CFA2B7}" destId="{3264E858-D039-4093-996A-B88E173C960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EACD1-00D8-458F-9B62-A86B43769D8C}">
      <dsp:nvSpPr>
        <dsp:cNvPr id="0" name=""/>
        <dsp:cNvSpPr/>
      </dsp:nvSpPr>
      <dsp:spPr>
        <a:xfrm>
          <a:off x="3365184" y="1513979"/>
          <a:ext cx="1564151" cy="1298338"/>
        </a:xfrm>
        <a:prstGeom prst="ellipse">
          <a:avLst/>
        </a:prstGeom>
        <a:pattFill prst="pct90">
          <a:fgClr>
            <a:schemeClr val="tx2">
              <a:lumMod val="5000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rgbClr val="666633">
              <a:alpha val="57000"/>
            </a:srgb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Individuals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and Families</a:t>
          </a:r>
        </a:p>
      </dsp:txBody>
      <dsp:txXfrm>
        <a:off x="3594249" y="1704116"/>
        <a:ext cx="1106021" cy="918064"/>
      </dsp:txXfrm>
    </dsp:sp>
    <dsp:sp modelId="{E5D53D81-9B7A-478D-A72C-4C4C6A7A9535}">
      <dsp:nvSpPr>
        <dsp:cNvPr id="0" name=""/>
        <dsp:cNvSpPr/>
      </dsp:nvSpPr>
      <dsp:spPr>
        <a:xfrm rot="16200000">
          <a:off x="4001729" y="1355499"/>
          <a:ext cx="291060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291060" y="12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9983" y="1361172"/>
        <a:ext cx="14553" cy="14553"/>
      </dsp:txXfrm>
    </dsp:sp>
    <dsp:sp modelId="{8E27F31F-21FF-4728-9292-B3AC19E38D4B}">
      <dsp:nvSpPr>
        <dsp:cNvPr id="0" name=""/>
        <dsp:cNvSpPr/>
      </dsp:nvSpPr>
      <dsp:spPr>
        <a:xfrm>
          <a:off x="3203509" y="20756"/>
          <a:ext cx="1887501" cy="1202163"/>
        </a:xfrm>
        <a:prstGeom prst="ellipse">
          <a:avLst/>
        </a:prstGeom>
        <a:solidFill>
          <a:srgbClr val="D26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666633"/>
          </a:glow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HOME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↑ Permanent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Housing</a:t>
          </a:r>
        </a:p>
      </dsp:txBody>
      <dsp:txXfrm>
        <a:off x="3479927" y="196809"/>
        <a:ext cx="1334665" cy="850057"/>
      </dsp:txXfrm>
    </dsp:sp>
    <dsp:sp modelId="{FB5E5AE0-5553-4ECB-9B6A-BD600D8DBFC9}">
      <dsp:nvSpPr>
        <dsp:cNvPr id="0" name=""/>
        <dsp:cNvSpPr/>
      </dsp:nvSpPr>
      <dsp:spPr>
        <a:xfrm rot="21596868">
          <a:off x="4929335" y="2149307"/>
          <a:ext cx="392667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392667" y="12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5851" y="2152440"/>
        <a:ext cx="19633" cy="19633"/>
      </dsp:txXfrm>
    </dsp:sp>
    <dsp:sp modelId="{6506A718-5205-41E1-AC69-4681A9400AC0}">
      <dsp:nvSpPr>
        <dsp:cNvPr id="0" name=""/>
        <dsp:cNvSpPr/>
      </dsp:nvSpPr>
      <dsp:spPr>
        <a:xfrm>
          <a:off x="5322001" y="1569169"/>
          <a:ext cx="1853824" cy="1184128"/>
        </a:xfrm>
        <a:prstGeom prst="ellipse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666633">
              <a:alpha val="90000"/>
            </a:srgbClr>
          </a:glow>
          <a:outerShdw blurRad="50800" dist="38100" dir="10800000" algn="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COMMUNITY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↑ Peer/Family/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 Recovery Network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Supports</a:t>
          </a:r>
        </a:p>
      </dsp:txBody>
      <dsp:txXfrm>
        <a:off x="5593487" y="1742581"/>
        <a:ext cx="1310852" cy="837304"/>
      </dsp:txXfrm>
    </dsp:sp>
    <dsp:sp modelId="{F2B2172B-0372-4B44-9F45-40CADC1B6180}">
      <dsp:nvSpPr>
        <dsp:cNvPr id="0" name=""/>
        <dsp:cNvSpPr/>
      </dsp:nvSpPr>
      <dsp:spPr>
        <a:xfrm rot="5400000">
          <a:off x="3987262" y="2959365"/>
          <a:ext cx="319994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319994" y="12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9260" y="2964315"/>
        <a:ext cx="15999" cy="15999"/>
      </dsp:txXfrm>
    </dsp:sp>
    <dsp:sp modelId="{B2A598EE-AEED-4A95-B2AE-115C802854F1}">
      <dsp:nvSpPr>
        <dsp:cNvPr id="0" name=""/>
        <dsp:cNvSpPr/>
      </dsp:nvSpPr>
      <dsp:spPr>
        <a:xfrm>
          <a:off x="3112917" y="3132312"/>
          <a:ext cx="2068685" cy="1144294"/>
        </a:xfrm>
        <a:prstGeom prst="ellipse">
          <a:avLst/>
        </a:prstGeom>
        <a:solidFill>
          <a:srgbClr val="99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666633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PURPOSE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↑ Employment/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Education</a:t>
          </a:r>
        </a:p>
      </dsp:txBody>
      <dsp:txXfrm>
        <a:off x="3415869" y="3299890"/>
        <a:ext cx="1462781" cy="809138"/>
      </dsp:txXfrm>
    </dsp:sp>
    <dsp:sp modelId="{6E7A5AC0-E0AC-4D2A-9588-D5FEF5226B45}">
      <dsp:nvSpPr>
        <dsp:cNvPr id="0" name=""/>
        <dsp:cNvSpPr/>
      </dsp:nvSpPr>
      <dsp:spPr>
        <a:xfrm rot="10807209">
          <a:off x="3085817" y="2148265"/>
          <a:ext cx="279369" cy="25899"/>
        </a:xfrm>
        <a:custGeom>
          <a:avLst/>
          <a:gdLst/>
          <a:ahLst/>
          <a:cxnLst/>
          <a:rect l="0" t="0" r="0" b="0"/>
          <a:pathLst>
            <a:path>
              <a:moveTo>
                <a:pt x="0" y="12949"/>
              </a:moveTo>
              <a:lnTo>
                <a:pt x="279369" y="129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18518" y="2154231"/>
        <a:ext cx="13968" cy="13968"/>
      </dsp:txXfrm>
    </dsp:sp>
    <dsp:sp modelId="{3264E858-D039-4093-996A-B88E173C9609}">
      <dsp:nvSpPr>
        <dsp:cNvPr id="0" name=""/>
        <dsp:cNvSpPr/>
      </dsp:nvSpPr>
      <dsp:spPr>
        <a:xfrm>
          <a:off x="1102159" y="1574824"/>
          <a:ext cx="1983664" cy="1168036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rgbClr val="666633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HEALTH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↑ Recovery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Health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Wellness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1392660" y="1745879"/>
        <a:ext cx="1402662" cy="825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299" tIns="46151" rIns="92299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299" tIns="46151" rIns="92299" bIns="46151" rtlCol="0"/>
          <a:lstStyle>
            <a:lvl1pPr algn="r">
              <a:defRPr sz="1200"/>
            </a:lvl1pPr>
          </a:lstStyle>
          <a:p>
            <a:fld id="{DE19D622-FE72-47E5-95D5-270166189ECC}" type="datetimeFigureOut">
              <a:rPr lang="en-US" smtClean="0"/>
              <a:pPr/>
              <a:t>10/14/2014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299" tIns="46151" rIns="92299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299" tIns="46151" rIns="92299" bIns="46151" rtlCol="0" anchor="b"/>
          <a:lstStyle>
            <a:lvl1pPr algn="r">
              <a:defRPr sz="1200"/>
            </a:lvl1pPr>
          </a:lstStyle>
          <a:p>
            <a:fld id="{98D608AF-3380-4123-9CA5-8A40339860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5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299" tIns="46151" rIns="92299" bIns="4615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299" tIns="46151" rIns="92299" bIns="46151" rtlCol="0"/>
          <a:lstStyle>
            <a:lvl1pPr algn="r">
              <a:defRPr sz="1200" smtClean="0"/>
            </a:lvl1pPr>
          </a:lstStyle>
          <a:p>
            <a:pPr>
              <a:defRPr/>
            </a:pPr>
            <a:fld id="{0EFEF7D1-04F6-4FF5-9EB8-E31EDF728128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9" tIns="46151" rIns="92299" bIns="4615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299" tIns="46151" rIns="92299" bIns="4615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299" tIns="46151" rIns="92299" bIns="4615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299" tIns="46151" rIns="92299" bIns="4615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F157DE4-262C-4F40-BE1E-B6A3AC6B0A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504B-BD4C-48E1-9F67-4F52C17EDC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C504B-BD4C-48E1-9F67-4F52C17EDC8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57DE4-262C-4F40-BE1E-B6A3AC6B0A1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9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21625-DECA-44B6-A174-EF5EC65913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0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4668" indent="-282565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0260" indent="-2260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82365" indent="-2260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34468" indent="-22605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86573" indent="-226051" defTabSz="452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38676" indent="-226051" defTabSz="452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90780" indent="-226051" defTabSz="452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42885" indent="-226051" defTabSz="4521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8BD5919-D03B-49CB-A126-DE3A671EB026}" type="slidenum">
              <a:rPr lang="en-US"/>
              <a:pPr eaLnBrk="1" hangingPunct="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4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57DE4-262C-4F40-BE1E-B6A3AC6B0A1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57DE4-262C-4F40-BE1E-B6A3AC6B0A1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1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57DE4-262C-4F40-BE1E-B6A3AC6B0A1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1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6" descr="PPT Template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SAMHSA dark tan header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2" b="21684"/>
            <a:stretch>
              <a:fillRect/>
            </a:stretch>
          </p:blipFill>
          <p:spPr bwMode="auto">
            <a:xfrm>
              <a:off x="83554" y="228600"/>
              <a:ext cx="4031245" cy="924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435225"/>
            <a:ext cx="6781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191000"/>
            <a:ext cx="6781800" cy="1371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801813" y="635635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9AE33-784D-4FBE-88FB-DE87C5B00866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4813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lang="en-US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07013" y="6356350"/>
            <a:ext cx="68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74E46-2830-4527-B79F-5F54B8993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6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8D1A1-9004-4DF2-8E7E-6DC2884A4610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FB95-0DE3-4E02-870E-343EAC951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45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DD6E1-2776-4D0C-A2ED-B0131B3934EA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19BB-8222-4D36-998E-9442D0614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1C7A-AE49-4B2C-B29A-0C9411A52A7F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AF44-6085-4514-B731-E1008F0E9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6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4B99-4D05-440D-BB39-1464CA6851D8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5225-28B5-4566-B613-747554D2F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1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A586A-E9A4-436E-AB53-7DD1044DAA40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F97B2-C56B-402A-9012-1BEAD2314D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90A02-D3BA-47BB-9870-CEB8D80AC204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3FD2-C140-4021-AFAC-2717D60DB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0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-7938" y="0"/>
            <a:ext cx="9144001" cy="6858000"/>
            <a:chOff x="0" y="0"/>
            <a:chExt cx="9144000" cy="6858000"/>
          </a:xfrm>
        </p:grpSpPr>
        <p:pic>
          <p:nvPicPr>
            <p:cNvPr id="3" name="Picture 6" descr="PPT Template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SAMHSA title header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" t="-810" r="2" b="2"/>
            <a:stretch>
              <a:fillRect/>
            </a:stretch>
          </p:blipFill>
          <p:spPr bwMode="auto">
            <a:xfrm>
              <a:off x="7565" y="0"/>
              <a:ext cx="7321026" cy="2054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68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6" descr="PPT Template4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SAMHSA title header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6096000"/>
              <a:ext cx="243479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2076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8F80-BC91-458F-9509-C9B7AFFB587B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D79D8-8E41-4549-B4E4-6EA498055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3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EB64C-5A6C-4F81-94C1-3AE528EC35BF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1588-CA95-47E9-BAFC-BA844FE98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1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2F7C-83CC-4435-90B0-E99EC55359AB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5362-3BC0-4C56-8399-25352313F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31" name="Picture 8" descr="PPT Template3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1" descr="SAMHSA title header.jp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6096000"/>
              <a:ext cx="243479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194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D4404A5A-8230-4089-AF26-A02D1EC9232D}" type="datetimeFigureOut">
              <a:rPr lang="en-US"/>
              <a:pPr>
                <a:defRPr/>
              </a:pPr>
              <a:t>10/14/2014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9B64C98D-FEC1-4471-834D-DE3DB75F6D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tofimages.com/wp-content/uploads/2012/02/green-mist-forest-beautiful-misty-nature-path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reedigitalphotos.net/images/view_photog.php?photogid=104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eusa.ed.ac.uk/advice/other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hreeriverscalifornia.files.wordpress.com/2010/06/ephemeral-ligh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2.bp.blogspot.com/_V5QBry_gi4s/TT0u3YNtPfI/AAAAAAAAAgg/NE3jqWx6kvk/s1600/Good_health23.jpg" TargetMode="External"/><Relationship Id="rId13" Type="http://schemas.openxmlformats.org/officeDocument/2006/relationships/image" Target="../media/image15.jpeg"/><Relationship Id="rId3" Type="http://schemas.openxmlformats.org/officeDocument/2006/relationships/hyperlink" Target="http://healthmeup.com/photogallery-healthy-living/good-health-top-20-essentials-for-good-health/21523/2" TargetMode="Externa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4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3.jpeg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Health Disparities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828800"/>
            <a:ext cx="4953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More than 42 percent of adults with serious mental illnesses are </a:t>
            </a:r>
            <a:r>
              <a:rPr lang="en-US" sz="2400" dirty="0" smtClean="0">
                <a:latin typeface="+mn-lt"/>
              </a:rPr>
              <a:t>obese</a:t>
            </a:r>
            <a:r>
              <a:rPr lang="en-US" sz="2400" dirty="0">
                <a:latin typeface="+mn-lt"/>
              </a:rPr>
              <a:t>.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Fewer than 20 percent of people with schizophrenia engage in regular moderate </a:t>
            </a:r>
            <a:r>
              <a:rPr lang="en-US" sz="2400" dirty="0" smtClean="0">
                <a:latin typeface="+mn-lt"/>
              </a:rPr>
              <a:t>exercise</a:t>
            </a:r>
            <a:r>
              <a:rPr lang="en-US" sz="2400" dirty="0">
                <a:latin typeface="+mn-lt"/>
              </a:rPr>
              <a:t>.</a:t>
            </a:r>
          </a:p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+mn-lt"/>
              </a:rPr>
              <a:t>People with schizophrenia </a:t>
            </a:r>
            <a:r>
              <a:rPr lang="en-US" sz="2400" dirty="0" smtClean="0">
                <a:latin typeface="+mn-lt"/>
              </a:rPr>
              <a:t>consume </a:t>
            </a:r>
            <a:r>
              <a:rPr lang="en-US" sz="2400" dirty="0">
                <a:latin typeface="+mn-lt"/>
              </a:rPr>
              <a:t>fewer fruits and vegetables and more calories and saturated fats than the general </a:t>
            </a:r>
            <a:r>
              <a:rPr lang="en-US" sz="2400" dirty="0" smtClean="0">
                <a:latin typeface="+mn-lt"/>
              </a:rPr>
              <a:t>population.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1" y="5803699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1774"/>
            <a:r>
              <a:rPr lang="en-US" sz="1400" dirty="0">
                <a:latin typeface="+mn-lt"/>
              </a:rPr>
              <a:t>Bartels, S., &amp;  Desilets, R. (2012). </a:t>
            </a:r>
            <a:r>
              <a:rPr lang="en-US" sz="1400" i="1" dirty="0">
                <a:latin typeface="+mn-lt"/>
              </a:rPr>
              <a:t>Health promotion programs for people with serious mental </a:t>
            </a:r>
            <a:r>
              <a:rPr lang="en-US" sz="1400" i="1" dirty="0" smtClean="0">
                <a:latin typeface="+mn-lt"/>
              </a:rPr>
              <a:t>illness. </a:t>
            </a:r>
            <a:r>
              <a:rPr lang="en-US" sz="1400" dirty="0" smtClean="0">
                <a:latin typeface="+mn-lt"/>
              </a:rPr>
              <a:t>Washington</a:t>
            </a:r>
            <a:r>
              <a:rPr lang="en-US" sz="1400" dirty="0">
                <a:latin typeface="+mn-lt"/>
              </a:rPr>
              <a:t>, D.C. SAMHSA-HRSA Center for Integrated Health Solutions. </a:t>
            </a:r>
          </a:p>
        </p:txBody>
      </p:sp>
    </p:spTree>
    <p:extLst>
      <p:ext uri="{BB962C8B-B14F-4D97-AF65-F5344CB8AC3E}">
        <p14:creationId xmlns:p14="http://schemas.microsoft.com/office/powerpoint/2010/main" val="34962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SAMHSA Integrated Care Initiative</a:t>
            </a:r>
          </a:p>
        </p:txBody>
      </p:sp>
      <p:pic>
        <p:nvPicPr>
          <p:cNvPr id="4" name="Picture 3" descr="Integr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3400" y="2438400"/>
            <a:ext cx="4038600" cy="4572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76200" y="1613910"/>
            <a:ext cx="8839200" cy="97689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ea typeface="ＭＳ Ｐゴシック" pitchFamily="34" charset="-128"/>
              </a:rPr>
              <a:t>Seeks to better coordinate and integrate primary and behavioral health care resulting in:</a:t>
            </a:r>
          </a:p>
          <a:p>
            <a:pPr marL="0" indent="0"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2628102"/>
            <a:ext cx="7086600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2700" dirty="0">
                <a:latin typeface="+mn-lt"/>
              </a:rPr>
              <a:t>I</a:t>
            </a:r>
            <a:r>
              <a:rPr lang="en-US" sz="2700" dirty="0" smtClean="0">
                <a:latin typeface="+mn-lt"/>
              </a:rPr>
              <a:t>mproved </a:t>
            </a:r>
            <a:r>
              <a:rPr lang="en-US" sz="2700" dirty="0">
                <a:latin typeface="+mn-lt"/>
              </a:rPr>
              <a:t>access to primary care services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2700" dirty="0">
                <a:latin typeface="+mn-lt"/>
              </a:rPr>
              <a:t>I</a:t>
            </a:r>
            <a:r>
              <a:rPr lang="en-US" sz="2700" dirty="0" smtClean="0">
                <a:latin typeface="+mn-lt"/>
              </a:rPr>
              <a:t>mproved </a:t>
            </a:r>
            <a:r>
              <a:rPr lang="en-US" sz="2700" dirty="0">
                <a:latin typeface="+mn-lt"/>
              </a:rPr>
              <a:t>prevention, early identification, and intervention to reduce the incidence of serious physical illnesses, including chronic disease 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2700" dirty="0">
                <a:latin typeface="+mn-lt"/>
              </a:rPr>
              <a:t>I</a:t>
            </a:r>
            <a:r>
              <a:rPr lang="en-US" sz="2700" dirty="0" smtClean="0">
                <a:latin typeface="+mn-lt"/>
              </a:rPr>
              <a:t>ncreased </a:t>
            </a:r>
            <a:r>
              <a:rPr lang="en-US" sz="2700" dirty="0">
                <a:latin typeface="+mn-lt"/>
              </a:rPr>
              <a:t>availability of integrated, holistic care for physical and behavioral disorders 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en-US" sz="2700" dirty="0">
                <a:latin typeface="+mn-lt"/>
              </a:rPr>
              <a:t>B</a:t>
            </a:r>
            <a:r>
              <a:rPr lang="en-US" sz="2700" dirty="0" smtClean="0">
                <a:latin typeface="+mn-lt"/>
              </a:rPr>
              <a:t>etter </a:t>
            </a:r>
            <a:r>
              <a:rPr lang="en-US" sz="2700" dirty="0">
                <a:latin typeface="+mn-lt"/>
              </a:rPr>
              <a:t>overall health status of clients</a:t>
            </a:r>
          </a:p>
        </p:txBody>
      </p:sp>
    </p:spTree>
    <p:extLst>
      <p:ext uri="{BB962C8B-B14F-4D97-AF65-F5344CB8AC3E}">
        <p14:creationId xmlns:p14="http://schemas.microsoft.com/office/powerpoint/2010/main" val="32971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</a:t>
            </a:r>
            <a:endParaRPr lang="en-US" dirty="0"/>
          </a:p>
        </p:txBody>
      </p:sp>
      <p:pic>
        <p:nvPicPr>
          <p:cNvPr id="4" name="Content Placeholder 3" descr="Green Mist Forest, Beautiful, Misty, Nature, Path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199"/>
            <a:ext cx="8001000" cy="411902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33400" y="5719227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“In </a:t>
            </a:r>
            <a:r>
              <a:rPr lang="en-US" sz="2400" dirty="0">
                <a:latin typeface="+mn-lt"/>
              </a:rPr>
              <a:t>every walk with nature one receives far more than he seeks</a:t>
            </a:r>
            <a:r>
              <a:rPr lang="en-US" sz="2400" dirty="0" smtClean="0">
                <a:latin typeface="+mn-lt"/>
              </a:rPr>
              <a:t>.”      </a:t>
            </a:r>
            <a:r>
              <a:rPr lang="en-US" dirty="0" smtClean="0">
                <a:latin typeface="+mn-lt"/>
              </a:rPr>
              <a:t>   </a:t>
            </a:r>
            <a:r>
              <a:rPr lang="en-US" sz="2200" dirty="0" smtClean="0">
                <a:latin typeface="+mn-lt"/>
              </a:rPr>
              <a:t>— John </a:t>
            </a:r>
            <a:r>
              <a:rPr lang="en-US" sz="2200" dirty="0">
                <a:latin typeface="+mn-lt"/>
              </a:rPr>
              <a:t>Muir </a:t>
            </a:r>
          </a:p>
        </p:txBody>
      </p:sp>
    </p:spTree>
    <p:extLst>
      <p:ext uri="{BB962C8B-B14F-4D97-AF65-F5344CB8AC3E}">
        <p14:creationId xmlns:p14="http://schemas.microsoft.com/office/powerpoint/2010/main" val="9419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pic>
        <p:nvPicPr>
          <p:cNvPr id="4" name="Content Placeholder 3" descr="Your Dreams and Goals in Lif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019800" cy="5257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Rectangle 4"/>
          <p:cNvSpPr/>
          <p:nvPr/>
        </p:nvSpPr>
        <p:spPr>
          <a:xfrm>
            <a:off x="6051479" y="1676400"/>
            <a:ext cx="3071117" cy="308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4000" dirty="0" smtClean="0">
                <a:latin typeface="+mn-lt"/>
              </a:rPr>
              <a:t>“It’s kind of fun to do the impossible.”</a:t>
            </a:r>
          </a:p>
          <a:p>
            <a:pPr>
              <a:spcAft>
                <a:spcPts val="300"/>
              </a:spcAft>
            </a:pPr>
            <a:endParaRPr lang="en-US" sz="2650" dirty="0">
              <a:latin typeface="+mn-lt"/>
            </a:endParaRPr>
          </a:p>
          <a:p>
            <a:pPr>
              <a:spcAft>
                <a:spcPts val="300"/>
              </a:spcAft>
            </a:pPr>
            <a:endParaRPr lang="en-US" sz="2650" dirty="0" smtClean="0">
              <a:latin typeface="+mn-lt"/>
            </a:endParaRPr>
          </a:p>
          <a:p>
            <a:pPr>
              <a:spcAft>
                <a:spcPts val="300"/>
              </a:spcAft>
            </a:pPr>
            <a:r>
              <a:rPr lang="en-US" sz="1400" dirty="0" smtClean="0">
                <a:latin typeface="+mn-lt"/>
              </a:rPr>
              <a:t>(Walt Disney 1901 – 1966)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2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pic>
        <p:nvPicPr>
          <p:cNvPr id="4" name="Content Placeholder 4" descr="http://www.eusa.ed.ac.uk/pageassets/advice/other/question-mark-peopl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129147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5" name="Rectangle 4"/>
          <p:cNvSpPr/>
          <p:nvPr/>
        </p:nvSpPr>
        <p:spPr>
          <a:xfrm>
            <a:off x="125604" y="1752600"/>
            <a:ext cx="65037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buFont typeface="Arial" pitchFamily="34" charset="0"/>
              <a:buNone/>
              <a:defRPr/>
            </a:pPr>
            <a:r>
              <a:rPr lang="en-US" sz="2800" b="1" dirty="0">
                <a:latin typeface="+mn-lt"/>
              </a:rPr>
              <a:t>SAMHSA</a:t>
            </a:r>
          </a:p>
          <a:p>
            <a:pPr marL="400050" lvl="1" indent="0">
              <a:buFont typeface="Arial" pitchFamily="34" charset="0"/>
              <a:buNone/>
              <a:defRPr/>
            </a:pPr>
            <a:r>
              <a:rPr lang="en-US" sz="2400" dirty="0">
                <a:latin typeface="+mn-lt"/>
              </a:rPr>
              <a:t>1 Choke Cherry Road • Rockville, MD • 20857</a:t>
            </a:r>
          </a:p>
          <a:p>
            <a:pPr marL="400050" lvl="1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latin typeface="+mn-lt"/>
              </a:rPr>
              <a:t>Phone: 1-877-SAMHSA-7 (1-877-726-4727)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TTY: 1-800-487-4889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Fax: 240-221-4292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http://www.samhsa.gov</a:t>
            </a:r>
          </a:p>
          <a:p>
            <a:pPr marL="400050" lvl="1" indent="0">
              <a:buFont typeface="Arial" pitchFamily="34" charset="0"/>
              <a:buNone/>
              <a:defRPr/>
            </a:pPr>
            <a:endParaRPr lang="en-US" sz="400" dirty="0">
              <a:latin typeface="+mn-lt"/>
            </a:endParaRPr>
          </a:p>
          <a:p>
            <a:pPr marL="400050" lvl="1" indent="0">
              <a:buFont typeface="Arial" pitchFamily="34" charset="0"/>
              <a:buNone/>
              <a:defRPr/>
            </a:pPr>
            <a:endParaRPr lang="en-US" sz="2800" b="1" dirty="0" smtClean="0">
              <a:latin typeface="+mn-lt"/>
            </a:endParaRPr>
          </a:p>
          <a:p>
            <a:pPr marL="400050" lvl="1" indent="0">
              <a:buFont typeface="Arial" pitchFamily="34" charset="0"/>
              <a:buNone/>
              <a:defRPr/>
            </a:pPr>
            <a:r>
              <a:rPr lang="en-US" sz="2800" b="1" dirty="0" smtClean="0">
                <a:latin typeface="+mn-lt"/>
              </a:rPr>
              <a:t>CMHS</a:t>
            </a:r>
            <a:endParaRPr lang="en-US" sz="2800" b="1" dirty="0">
              <a:latin typeface="+mn-lt"/>
            </a:endParaRPr>
          </a:p>
          <a:p>
            <a:pPr marL="400050" lvl="1" indent="0">
              <a:buFont typeface="Arial" pitchFamily="34" charset="0"/>
              <a:buNone/>
              <a:defRPr/>
            </a:pPr>
            <a:r>
              <a:rPr lang="en-US" sz="2400" dirty="0">
                <a:latin typeface="+mn-lt"/>
              </a:rPr>
              <a:t>Phone: 240-276-1310 </a:t>
            </a:r>
          </a:p>
          <a:p>
            <a:pPr marL="400050" lvl="1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>
                <a:latin typeface="+mn-lt"/>
              </a:rPr>
              <a:t>Fax: 240-276-1320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3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ctrTitle"/>
          </p:nvPr>
        </p:nvSpPr>
        <p:spPr>
          <a:xfrm>
            <a:off x="1676400" y="2438400"/>
            <a:ext cx="7467600" cy="1470025"/>
          </a:xfrm>
        </p:spPr>
        <p:txBody>
          <a:bodyPr/>
          <a:lstStyle/>
          <a:p>
            <a:pPr algn="l"/>
            <a:r>
              <a:rPr lang="en-US" sz="4000" b="1" dirty="0"/>
              <a:t>State-of-the-Science Summit on Integrated Health Care</a:t>
            </a:r>
            <a:br>
              <a:rPr lang="en-US" sz="4000" b="1" dirty="0"/>
            </a:br>
            <a:endParaRPr lang="en-US" sz="3800" dirty="0" smtClean="0">
              <a:ea typeface="ＭＳ Ｐゴシック" pitchFamily="34" charset="-128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06357" y="3810000"/>
            <a:ext cx="7924800" cy="1371600"/>
          </a:xfrm>
        </p:spPr>
        <p:txBody>
          <a:bodyPr/>
          <a:lstStyle/>
          <a:p>
            <a:pPr marL="0" lvl="2" algn="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Risa</a:t>
            </a:r>
            <a:r>
              <a:rPr lang="en-US" sz="2200" b="1" baseline="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Fox</a:t>
            </a:r>
            <a:r>
              <a:rPr lang="en-US" sz="2200" b="1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, MS,</a:t>
            </a:r>
            <a:r>
              <a:rPr lang="en-US" sz="2200" b="1" baseline="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 ACSW</a:t>
            </a:r>
            <a:endParaRPr lang="en-US" sz="2200" b="1" dirty="0" smtClean="0">
              <a:solidFill>
                <a:schemeClr val="tx1"/>
              </a:solidFill>
              <a:ea typeface="Calibri" pitchFamily="34" charset="0"/>
              <a:cs typeface="Calibri" pitchFamily="34" charset="0"/>
            </a:endParaRPr>
          </a:p>
          <a:p>
            <a:pPr marL="0" lvl="2" algn="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Center </a:t>
            </a:r>
            <a:r>
              <a:rPr lang="en-US" sz="2200" dirty="0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for Mental Health Services</a:t>
            </a:r>
          </a:p>
          <a:p>
            <a:pPr marL="0" lvl="2" algn="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sz="2200" dirty="0">
                <a:solidFill>
                  <a:schemeClr val="tx1"/>
                </a:solidFill>
                <a:ea typeface="Arial Narrow" pitchFamily="34" charset="0"/>
                <a:cs typeface="Arial Narrow" pitchFamily="34" charset="0"/>
              </a:rPr>
              <a:t>Substance Abuse and Mental Health Services Administration</a:t>
            </a:r>
          </a:p>
          <a:p>
            <a:pPr eaLnBrk="1" hangingPunct="1"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1600200" y="5715000"/>
            <a:ext cx="449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UIC RRTC STATE OF THE SCIENCE</a:t>
            </a:r>
          </a:p>
          <a:p>
            <a:pPr algn="ctr"/>
            <a:r>
              <a:rPr lang="en-US" dirty="0" smtClean="0">
                <a:latin typeface="+mn-lt"/>
              </a:rPr>
              <a:t>October 16, 2014 ♦Chicago. IL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4000" b="1" dirty="0"/>
              <a:t>SAMHSA CO-FUNDS 4 Rehabilitation, Research &amp; Training Centers (RRTCs) with </a:t>
            </a:r>
            <a:r>
              <a:rPr lang="en-US" sz="4000" b="1" dirty="0" smtClean="0"/>
              <a:t>the National </a:t>
            </a:r>
            <a:r>
              <a:rPr lang="en-US" sz="4000" b="1" dirty="0"/>
              <a:t>Institute of Disability &amp; Rehabilitation Research (NIDRR)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954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Support Strategic Initiative</a:t>
            </a:r>
            <a:endParaRPr lang="en-US" dirty="0" smtClean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Defining Recovery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41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200" dirty="0" smtClean="0">
                <a:ea typeface="ＭＳ Ｐゴシック" pitchFamily="34" charset="-128"/>
              </a:rPr>
              <a:t>A </a:t>
            </a:r>
            <a:r>
              <a:rPr lang="en-US" sz="3200" u="sng" dirty="0" smtClean="0">
                <a:ea typeface="ＭＳ Ｐゴシック" pitchFamily="34" charset="-128"/>
              </a:rPr>
              <a:t>process</a:t>
            </a:r>
            <a:r>
              <a:rPr lang="en-US" sz="3200" dirty="0" smtClean="0">
                <a:ea typeface="ＭＳ Ｐゴシック" pitchFamily="34" charset="-128"/>
              </a:rPr>
              <a:t> of change through which individuals improve their </a:t>
            </a:r>
            <a:r>
              <a:rPr lang="en-US" sz="3200" u="sng" dirty="0" smtClean="0">
                <a:ea typeface="ＭＳ Ｐゴシック" pitchFamily="34" charset="-128"/>
              </a:rPr>
              <a:t>health and wellness</a:t>
            </a:r>
            <a:r>
              <a:rPr lang="en-US" sz="3200" dirty="0" smtClean="0">
                <a:ea typeface="ＭＳ Ｐゴシック" pitchFamily="34" charset="-128"/>
              </a:rPr>
              <a:t>, live a </a:t>
            </a:r>
            <a:r>
              <a:rPr lang="en-US" sz="3200" u="sng" dirty="0" smtClean="0">
                <a:ea typeface="ＭＳ Ｐゴシック" pitchFamily="34" charset="-128"/>
              </a:rPr>
              <a:t>self-directed</a:t>
            </a:r>
            <a:r>
              <a:rPr lang="en-US" sz="3200" dirty="0" smtClean="0">
                <a:ea typeface="ＭＳ Ｐゴシック" pitchFamily="34" charset="-128"/>
              </a:rPr>
              <a:t> life, and strive to reach their </a:t>
            </a:r>
            <a:r>
              <a:rPr lang="en-US" sz="3200" u="sng" dirty="0" smtClean="0">
                <a:ea typeface="ＭＳ Ｐゴシック" pitchFamily="34" charset="-128"/>
              </a:rPr>
              <a:t>full potential</a:t>
            </a:r>
            <a:r>
              <a:rPr lang="en-US" sz="3200" dirty="0" smtClean="0">
                <a:ea typeface="ＭＳ Ｐゴシック" pitchFamily="34" charset="-128"/>
              </a:rPr>
              <a:t>.</a:t>
            </a:r>
          </a:p>
          <a:p>
            <a:pPr marL="0" indent="0" algn="r">
              <a:buFont typeface="Arial" charset="0"/>
              <a:buNone/>
            </a:pPr>
            <a:r>
              <a:rPr lang="en-US" sz="2000" dirty="0" smtClean="0">
                <a:ea typeface="ＭＳ Ｐゴシック" pitchFamily="34" charset="-128"/>
              </a:rPr>
              <a:t>    </a:t>
            </a:r>
            <a:r>
              <a:rPr lang="en-US" sz="2000" i="1" dirty="0" smtClean="0">
                <a:ea typeface="ＭＳ Ｐゴシック" pitchFamily="34" charset="-128"/>
              </a:rPr>
              <a:t>–</a:t>
            </a:r>
            <a:r>
              <a:rPr lang="en-US" sz="2000" dirty="0" smtClean="0">
                <a:ea typeface="ＭＳ Ｐゴシック" pitchFamily="34" charset="-128"/>
              </a:rPr>
              <a:t> SAMHSA, 2011</a:t>
            </a:r>
          </a:p>
          <a:p>
            <a:pPr marL="0" indent="0">
              <a:buFont typeface="Arial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495800" cy="4648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  <a:ex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Has Come of Age</a:t>
            </a:r>
            <a:endParaRPr lang="en-US" dirty="0"/>
          </a:p>
        </p:txBody>
      </p:sp>
      <p:pic>
        <p:nvPicPr>
          <p:cNvPr id="5" name="Content Placeholder 4" descr="http://threeriverscalifornia.files.wordpress.com/2010/06/ephemeral-light.jpg?w=625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4419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598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Guiding Principles of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59105"/>
            <a:ext cx="4419600" cy="5105400"/>
          </a:xfrm>
          <a:extLst/>
        </p:spPr>
        <p:txBody>
          <a:bodyPr numCol="1"/>
          <a:lstStyle/>
          <a:p>
            <a:pPr marL="274320" indent="-274320">
              <a:buSzPct val="110000"/>
              <a:buFont typeface="Arial" pitchFamily="34" charset="0"/>
              <a:buChar char="•"/>
              <a:defRPr/>
            </a:pPr>
            <a:r>
              <a:rPr lang="en-US" sz="2800" dirty="0" smtClean="0"/>
              <a:t>Holistic 		</a:t>
            </a:r>
          </a:p>
          <a:p>
            <a:pPr marL="274320" indent="-274320">
              <a:buSzPct val="110000"/>
              <a:buFont typeface="Arial" pitchFamily="34" charset="0"/>
              <a:buChar char="•"/>
              <a:defRPr/>
            </a:pPr>
            <a:r>
              <a:rPr lang="en-US" sz="2800" dirty="0" smtClean="0"/>
              <a:t>Person-driven	</a:t>
            </a:r>
          </a:p>
          <a:p>
            <a:pPr marL="274320" indent="-274320">
              <a:buSzPct val="110000"/>
              <a:buFont typeface="Arial" pitchFamily="34" charset="0"/>
              <a:buChar char="•"/>
              <a:defRPr/>
            </a:pPr>
            <a:r>
              <a:rPr lang="en-US" sz="2800" dirty="0" smtClean="0"/>
              <a:t>Many pathways	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800" dirty="0" smtClean="0"/>
              <a:t>Peer support 	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/>
              </a:rPr>
              <a:t>Relational/social 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/>
              </a:rPr>
              <a:t>Strengths/responsibility</a:t>
            </a:r>
            <a:endParaRPr lang="en-US" sz="2800" dirty="0" smtClean="0"/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/>
              </a:rPr>
              <a:t>Respect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/>
              </a:rPr>
              <a:t>Culturally based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800" dirty="0" smtClean="0">
                <a:cs typeface="Times New Roman"/>
              </a:rPr>
              <a:t>Addresses trauma</a:t>
            </a:r>
          </a:p>
          <a:p>
            <a:pPr marL="274320" indent="-274320">
              <a:buFont typeface="Arial" pitchFamily="34" charset="0"/>
              <a:buChar char="•"/>
              <a:defRPr/>
            </a:pPr>
            <a:r>
              <a:rPr lang="en-US" sz="2800" dirty="0" smtClean="0"/>
              <a:t>Hope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4" t="27605" r="20000" b="14686"/>
          <a:stretch/>
        </p:blipFill>
        <p:spPr bwMode="auto">
          <a:xfrm rot="424560">
            <a:off x="235437" y="1781164"/>
            <a:ext cx="3910986" cy="4495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  <a:endParaRPr lang="en-US" dirty="0"/>
          </a:p>
        </p:txBody>
      </p:sp>
      <p:pic>
        <p:nvPicPr>
          <p:cNvPr id="7" name="Picture 6" descr="Good Health: Top 20 Essentials for Good Health">
            <a:hlinkClick r:id="rId3"/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1219200"/>
            <a:ext cx="8444948" cy="47339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For starters: The four rules of good health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68" y="3906181"/>
            <a:ext cx="3690731" cy="278337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http://2.bp.blogspot.com/_V5QBry_gi4s/TT0u3YNtPfI/AAAAAAAAAgg/NE3jqWx6kvk/s320/Good_health23.jpg">
            <a:hlinkClick r:id="rId8"/>
          </p:cNvPr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3137140"/>
            <a:ext cx="2826026" cy="17954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Content Placeholder 3" descr="natural health beauty"/>
          <p:cNvPicPr>
            <a:picLocks noGrp="1"/>
          </p:cNvPicPr>
          <p:nvPr>
            <p:ph idx="1"/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9" y="228600"/>
            <a:ext cx="2514600" cy="2438400"/>
          </a:xfrm>
          <a:prstGeom prst="ellipse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8" name="Picture 7" descr="Getting-Fit-With-Good-Health-and-Fitness-Beverly-Hills-Magazine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4932603"/>
            <a:ext cx="1828800" cy="18889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2280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1141413"/>
          </a:xfrm>
        </p:spPr>
        <p:txBody>
          <a:bodyPr/>
          <a:lstStyle/>
          <a:p>
            <a:r>
              <a:rPr lang="en-US" dirty="0" smtClean="0"/>
              <a:t>SAMHSA</a:t>
            </a:r>
            <a:r>
              <a:rPr lang="en-US" altLang="en-US" dirty="0" smtClean="0"/>
              <a:t>’</a:t>
            </a:r>
            <a:r>
              <a:rPr lang="en-US" dirty="0" smtClean="0"/>
              <a:t>s Wellness Initiative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 envision: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A future in which people with mental and substance use disorders pursue optimal health, happiness, recovery, and a full and satisfying life in the community via access to a range of effective services, supports, and resources.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We pledge to: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Promote wellness and take action to improve quality of life and increase years of life for people with mental and substance use disorders.</a:t>
            </a:r>
          </a:p>
        </p:txBody>
      </p:sp>
    </p:spTree>
    <p:extLst>
      <p:ext uri="{BB962C8B-B14F-4D97-AF65-F5344CB8AC3E}">
        <p14:creationId xmlns:p14="http://schemas.microsoft.com/office/powerpoint/2010/main" val="30519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AMHSA_PPT_Template_50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SAMHSA_PPT_Template_508</Template>
  <TotalTime>17262</TotalTime>
  <Words>421</Words>
  <Application>Microsoft Office PowerPoint</Application>
  <PresentationFormat>On-screen Show (4:3)</PresentationFormat>
  <Paragraphs>81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SAMHSA_PPT_Template_508</vt:lpstr>
      <vt:lpstr>PowerPoint Presentation</vt:lpstr>
      <vt:lpstr>State-of-the-Science Summit on Integrated Health Care </vt:lpstr>
      <vt:lpstr>PowerPoint Presentation</vt:lpstr>
      <vt:lpstr>Recovery Support Strategic Initiative</vt:lpstr>
      <vt:lpstr>Defining Recovery</vt:lpstr>
      <vt:lpstr>Recovery Has Come of Age</vt:lpstr>
      <vt:lpstr>Guiding Principles of Recovery</vt:lpstr>
      <vt:lpstr>Health</vt:lpstr>
      <vt:lpstr>SAMHSA’s Wellness Initiative</vt:lpstr>
      <vt:lpstr>Health Disparities </vt:lpstr>
      <vt:lpstr>SAMHSA Integrated Care Initiative</vt:lpstr>
      <vt:lpstr>Spirit</vt:lpstr>
      <vt:lpstr>Closing Thoughts</vt:lpstr>
      <vt:lpstr>For More Information</vt:lpstr>
    </vt:vector>
  </TitlesOfParts>
  <Company>SAMHSA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SAMHSA Powerpoint Template</dc:title>
  <dc:subject>SAMSHA Powerpoint Template</dc:subject>
  <dc:creator>DHHS - SAMHSA</dc:creator>
  <cp:keywords>template, powerpoint, samhsa</cp:keywords>
  <cp:lastModifiedBy>Jonikas, Jessica</cp:lastModifiedBy>
  <cp:revision>470</cp:revision>
  <cp:lastPrinted>2014-10-10T21:18:23Z</cp:lastPrinted>
  <dcterms:created xsi:type="dcterms:W3CDTF">2011-01-26T16:13:11Z</dcterms:created>
  <dcterms:modified xsi:type="dcterms:W3CDTF">2014-10-14T18:05:26Z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US English</vt:lpwstr>
  </property>
  <property fmtid="{D5CDD505-2E9C-101B-9397-08002B2CF9AE}" pid="3" name="_NewReviewCycle">
    <vt:lpwstr/>
  </property>
</Properties>
</file>